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24"/>
  </p:notesMasterIdLst>
  <p:sldIdLst>
    <p:sldId id="256" r:id="rId2"/>
    <p:sldId id="257" r:id="rId3"/>
    <p:sldId id="258" r:id="rId4"/>
    <p:sldId id="259" r:id="rId5"/>
    <p:sldId id="260" r:id="rId6"/>
    <p:sldId id="263" r:id="rId7"/>
    <p:sldId id="261" r:id="rId8"/>
    <p:sldId id="262" r:id="rId9"/>
    <p:sldId id="277" r:id="rId10"/>
    <p:sldId id="265" r:id="rId11"/>
    <p:sldId id="266" r:id="rId12"/>
    <p:sldId id="267" r:id="rId13"/>
    <p:sldId id="268" r:id="rId14"/>
    <p:sldId id="27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7" autoAdjust="0"/>
  </p:normalViewPr>
  <p:slideViewPr>
    <p:cSldViewPr snapToGrid="0">
      <p:cViewPr varScale="1">
        <p:scale>
          <a:sx n="85" d="100"/>
          <a:sy n="85" d="100"/>
        </p:scale>
        <p:origin x="1176" y="96"/>
      </p:cViewPr>
      <p:guideLst/>
    </p:cSldViewPr>
  </p:slideViewPr>
  <p:notesTextViewPr>
    <p:cViewPr>
      <p:scale>
        <a:sx n="1" d="1"/>
        <a:sy n="1" d="1"/>
      </p:scale>
      <p:origin x="0" y="0"/>
    </p:cViewPr>
  </p:notesTextViewPr>
  <p:notesViewPr>
    <p:cSldViewPr snapToGrid="0">
      <p:cViewPr varScale="1">
        <p:scale>
          <a:sx n="67" d="100"/>
          <a:sy n="67" d="100"/>
        </p:scale>
        <p:origin x="312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5" tIns="45718" rIns="91435" bIns="45718"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35" tIns="45718" rIns="91435" bIns="45718" rtlCol="0"/>
          <a:lstStyle>
            <a:lvl1pPr algn="r">
              <a:defRPr sz="1200"/>
            </a:lvl1pPr>
          </a:lstStyle>
          <a:p>
            <a:fld id="{3A924E03-CD3A-4490-B5F2-0E99A4F956AC}" type="datetimeFigureOut">
              <a:rPr lang="en-US" smtClean="0"/>
              <a:t>12/22/2022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35" tIns="45718" rIns="91435" bIns="45718"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4"/>
            <a:ext cx="2971800" cy="458787"/>
          </a:xfrm>
          <a:prstGeom prst="rect">
            <a:avLst/>
          </a:prstGeom>
        </p:spPr>
        <p:txBody>
          <a:bodyPr vert="horz" lIns="91435" tIns="45718" rIns="91435"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35" tIns="45718" rIns="91435" bIns="45718" rtlCol="0" anchor="b"/>
          <a:lstStyle>
            <a:lvl1pPr algn="r">
              <a:defRPr sz="1200"/>
            </a:lvl1pPr>
          </a:lstStyle>
          <a:p>
            <a:fld id="{307BB30A-96AD-419D-97A3-2099300F4BF0}" type="slidenum">
              <a:rPr lang="en-US" smtClean="0"/>
              <a:t>‹#›</a:t>
            </a:fld>
            <a:endParaRPr lang="en-US" dirty="0"/>
          </a:p>
        </p:txBody>
      </p:sp>
    </p:spTree>
    <p:extLst>
      <p:ext uri="{BB962C8B-B14F-4D97-AF65-F5344CB8AC3E}">
        <p14:creationId xmlns:p14="http://schemas.microsoft.com/office/powerpoint/2010/main" val="496363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7BB30A-96AD-419D-97A3-2099300F4BF0}" type="slidenum">
              <a:rPr lang="en-US" smtClean="0"/>
              <a:t>17</a:t>
            </a:fld>
            <a:endParaRPr lang="en-US" dirty="0"/>
          </a:p>
        </p:txBody>
      </p:sp>
    </p:spTree>
    <p:extLst>
      <p:ext uri="{BB962C8B-B14F-4D97-AF65-F5344CB8AC3E}">
        <p14:creationId xmlns:p14="http://schemas.microsoft.com/office/powerpoint/2010/main" val="944325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5821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1774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40128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4976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89974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4475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72732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3617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6051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5686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12/22/2022</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04958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5586B75A-687E-405C-8A0B-8D00578BA2C3}" type="datetimeFigureOut">
              <a:rPr lang="en-US" smtClean="0"/>
              <a:pPr/>
              <a:t>12/22/2022</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3890579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2386" y="2204113"/>
            <a:ext cx="5486400" cy="2108244"/>
          </a:xfrm>
        </p:spPr>
        <p:txBody>
          <a:bodyPr/>
          <a:lstStyle/>
          <a:p>
            <a:r>
              <a:rPr lang="es-MX" dirty="0"/>
              <a:t>Guía de reemplazo Articular </a:t>
            </a:r>
          </a:p>
        </p:txBody>
      </p:sp>
      <p:sp>
        <p:nvSpPr>
          <p:cNvPr id="3" name="Subtitle 2"/>
          <p:cNvSpPr>
            <a:spLocks noGrp="1"/>
          </p:cNvSpPr>
          <p:nvPr>
            <p:ph type="subTitle" idx="1"/>
          </p:nvPr>
        </p:nvSpPr>
        <p:spPr>
          <a:xfrm>
            <a:off x="825011" y="4781082"/>
            <a:ext cx="5486400" cy="803564"/>
          </a:xfrm>
        </p:spPr>
        <p:txBody>
          <a:bodyPr>
            <a:normAutofit/>
          </a:bodyPr>
          <a:lstStyle/>
          <a:p>
            <a:r>
              <a:rPr lang="es-MX" sz="2100" i="1" dirty="0"/>
              <a:t>Ayudándote en tu camino hacia la recuperación</a:t>
            </a:r>
          </a:p>
        </p:txBody>
      </p:sp>
      <p:sp>
        <p:nvSpPr>
          <p:cNvPr id="6" name="Rectangle 5"/>
          <p:cNvSpPr/>
          <p:nvPr/>
        </p:nvSpPr>
        <p:spPr>
          <a:xfrm>
            <a:off x="-71168" y="1117599"/>
            <a:ext cx="9215168" cy="8363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896" y="1226314"/>
            <a:ext cx="2519882" cy="604772"/>
          </a:xfrm>
          <a:prstGeom prst="rect">
            <a:avLst/>
          </a:prstGeom>
        </p:spPr>
      </p:pic>
      <p:pic>
        <p:nvPicPr>
          <p:cNvPr id="1028" name="Picture 4" descr="https://t4.ftcdn.net/jpg/03/10/85/53/240_F_310855308_tIlUs3FEhhNtGvn3e3KmoUKSTXeXXqj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1715" y="2147936"/>
            <a:ext cx="1644966" cy="10936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t3.ftcdn.net/jpg/02/17/34/90/240_F_217349045_YKFFnHfb6j4VV3d68oXf4mpvhz8QsFqG.jpg"/>
          <p:cNvPicPr>
            <a:picLocks noChangeAspect="1" noChangeArrowheads="1"/>
          </p:cNvPicPr>
          <p:nvPr/>
        </p:nvPicPr>
        <p:blipFill rotWithShape="1">
          <a:blip r:embed="rId4">
            <a:extLst>
              <a:ext uri="{28A0092B-C50C-407E-A947-70E740481C1C}">
                <a14:useLocalDpi xmlns:a14="http://schemas.microsoft.com/office/drawing/2010/main" val="0"/>
              </a:ext>
            </a:extLst>
          </a:blip>
          <a:srcRect l="9615" b="10591"/>
          <a:stretch/>
        </p:blipFill>
        <p:spPr bwMode="auto">
          <a:xfrm>
            <a:off x="7238920" y="3468913"/>
            <a:ext cx="1644965" cy="108479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t4.ftcdn.net/jpg/02/38/51/15/240_F_238511566_CQZ15gydEKSSWnJzTgRNFU1mSSedq6Rs.jpg"/>
          <p:cNvPicPr>
            <a:picLocks noChangeAspect="1" noChangeArrowheads="1"/>
          </p:cNvPicPr>
          <p:nvPr/>
        </p:nvPicPr>
        <p:blipFill rotWithShape="1">
          <a:blip r:embed="rId5">
            <a:extLst>
              <a:ext uri="{28A0092B-C50C-407E-A947-70E740481C1C}">
                <a14:useLocalDpi xmlns:a14="http://schemas.microsoft.com/office/drawing/2010/main" val="0"/>
              </a:ext>
            </a:extLst>
          </a:blip>
          <a:srcRect l="2686" b="1606"/>
          <a:stretch/>
        </p:blipFill>
        <p:spPr bwMode="auto">
          <a:xfrm>
            <a:off x="7238920" y="4781081"/>
            <a:ext cx="1644965" cy="1108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47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ESTANCIA EN EL HOSPITAL</a:t>
            </a:r>
          </a:p>
        </p:txBody>
      </p:sp>
      <p:sp>
        <p:nvSpPr>
          <p:cNvPr id="3" name="Content Placeholder 2"/>
          <p:cNvSpPr>
            <a:spLocks noGrp="1"/>
          </p:cNvSpPr>
          <p:nvPr>
            <p:ph idx="1"/>
          </p:nvPr>
        </p:nvSpPr>
        <p:spPr>
          <a:xfrm>
            <a:off x="2901952" y="1414462"/>
            <a:ext cx="3898899" cy="3908165"/>
          </a:xfrm>
        </p:spPr>
        <p:txBody>
          <a:bodyPr>
            <a:normAutofit/>
          </a:bodyPr>
          <a:lstStyle/>
          <a:p>
            <a:pPr marL="0" indent="0">
              <a:buNone/>
            </a:pPr>
            <a:r>
              <a:rPr lang="es-MX" sz="1600" b="1" dirty="0"/>
              <a:t>LOS OBJETIVOS DE SU ESTADIA EN EL HOSPITAL SON: </a:t>
            </a:r>
          </a:p>
          <a:p>
            <a:pPr lvl="0"/>
            <a:r>
              <a:rPr lang="es-MX" sz="1600" dirty="0"/>
              <a:t>Control de dolor</a:t>
            </a:r>
          </a:p>
          <a:p>
            <a:pPr lvl="0"/>
            <a:r>
              <a:rPr lang="es-MX" sz="1600" dirty="0"/>
              <a:t>Mantener signos vitales estables que el personal de enfermería controlara con frecuencia. </a:t>
            </a:r>
          </a:p>
          <a:p>
            <a:pPr lvl="0"/>
            <a:r>
              <a:rPr lang="es-MX" sz="1600" dirty="0"/>
              <a:t>Aumentar la movilidad a través de la Terapia Física y Ocupacional.</a:t>
            </a:r>
          </a:p>
          <a:p>
            <a:pPr lvl="0"/>
            <a:r>
              <a:rPr lang="es-MX" sz="1600" dirty="0"/>
              <a:t>Normalizar los hábitos alimenticos. </a:t>
            </a:r>
          </a:p>
          <a:p>
            <a:r>
              <a:rPr lang="es-MX" sz="1600" dirty="0"/>
              <a:t>Asegurar que usted esta seguro y listo para regresar a casa con asistencia. </a:t>
            </a:r>
            <a:endParaRPr lang="en-US" b="1" dirty="0"/>
          </a:p>
          <a:p>
            <a:pPr marL="0" indent="0">
              <a:buNone/>
            </a:pPr>
            <a:endParaRPr lang="en-US" dirty="0"/>
          </a:p>
        </p:txBody>
      </p:sp>
      <p:pic>
        <p:nvPicPr>
          <p:cNvPr id="8202" name="Picture 10" descr="https://t4.ftcdn.net/jpg/03/60/03/87/240_F_360038738_0QHn19HsansYsXJYw56Z2G0pA5Ev92l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2403" y="3764951"/>
            <a:ext cx="1612697" cy="1075132"/>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pic>
        <p:nvPicPr>
          <p:cNvPr id="8204" name="Picture 12" descr="https://t4.ftcdn.net/jpg/01/27/69/33/240_F_127693343_TsB8Ao6mToy3MBiZuEkqUm644KNippv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1950" y="1831512"/>
            <a:ext cx="1612697" cy="1075132"/>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658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00128"/>
            <a:ext cx="2586038" cy="3450887"/>
          </a:xfrm>
        </p:spPr>
        <p:txBody>
          <a:bodyPr>
            <a:normAutofit/>
          </a:bodyPr>
          <a:lstStyle/>
          <a:p>
            <a:r>
              <a:rPr lang="en-US" sz="2400" dirty="0"/>
              <a:t>REHABILITACIÓN EN EL  HOSPITAL</a:t>
            </a:r>
          </a:p>
        </p:txBody>
      </p:sp>
      <p:sp>
        <p:nvSpPr>
          <p:cNvPr id="3" name="Content Placeholder 2"/>
          <p:cNvSpPr>
            <a:spLocks noGrp="1"/>
          </p:cNvSpPr>
          <p:nvPr>
            <p:ph idx="1"/>
          </p:nvPr>
        </p:nvSpPr>
        <p:spPr>
          <a:xfrm>
            <a:off x="2768601" y="1528763"/>
            <a:ext cx="4024806" cy="4687792"/>
          </a:xfrm>
        </p:spPr>
        <p:txBody>
          <a:bodyPr>
            <a:normAutofit fontScale="85000" lnSpcReduction="20000"/>
          </a:bodyPr>
          <a:lstStyle/>
          <a:p>
            <a:pPr marL="0" indent="0">
              <a:buNone/>
            </a:pPr>
            <a:r>
              <a:rPr lang="es-MX" b="1" dirty="0"/>
              <a:t>La mañana después de su cirugía, será evaluado por un fisioterapeuta y posiblemente por un terapeuta ocupacional. </a:t>
            </a:r>
          </a:p>
          <a:p>
            <a:pPr lvl="0"/>
            <a:r>
              <a:rPr lang="es-MX" dirty="0"/>
              <a:t>El objetivo de esta sesión es evaluar su movilidad.</a:t>
            </a:r>
          </a:p>
          <a:p>
            <a:pPr lvl="0"/>
            <a:r>
              <a:rPr lang="es-MX" dirty="0"/>
              <a:t>Esta sesión de terapia probablemente incluirá ponerse de pie, caminar con un dispositivo de asistencia (como un andador), evaluar su equilibrio y seguridad, y asegurarse de que pueda realizar todas las actividades necesarias para regresar a casa.</a:t>
            </a:r>
          </a:p>
          <a:p>
            <a:pPr lvl="0"/>
            <a:r>
              <a:rPr lang="es-MX" dirty="0"/>
              <a:t>La actividad física en este punto es muy ventajosa para normalizar su intervalo de movimiento, fuerza, mejorar la circulación y disminuir el riesgo de coágulos sanguíneos</a:t>
            </a:r>
          </a:p>
          <a:p>
            <a:pPr lvl="0"/>
            <a:r>
              <a:rPr lang="es-MX" dirty="0"/>
              <a:t>El movimiento ayudara a eliminar los efectos de la anestesia, estimulara la circulación sanguínea y mantendrá los músculos fuertes. </a:t>
            </a:r>
            <a:endParaRPr lang="en-US" dirty="0"/>
          </a:p>
        </p:txBody>
      </p:sp>
      <p:pic>
        <p:nvPicPr>
          <p:cNvPr id="9" name="Picture 6" descr="https://t3.ftcdn.net/jpg/01/21/38/30/240_F_121383048_BuiSehpTQuhj7KFHnCWRQuiMjDlf3nY4.jpg"/>
          <p:cNvPicPr>
            <a:picLocks noChangeAspect="1" noChangeArrowheads="1"/>
          </p:cNvPicPr>
          <p:nvPr/>
        </p:nvPicPr>
        <p:blipFill rotWithShape="1">
          <a:blip r:embed="rId2">
            <a:extLst>
              <a:ext uri="{28A0092B-C50C-407E-A947-70E740481C1C}">
                <a14:useLocalDpi xmlns:a14="http://schemas.microsoft.com/office/drawing/2010/main" val="0"/>
              </a:ext>
            </a:extLst>
          </a:blip>
          <a:srcRect l="2515"/>
          <a:stretch/>
        </p:blipFill>
        <p:spPr bwMode="auto">
          <a:xfrm>
            <a:off x="6991950" y="1817046"/>
            <a:ext cx="1603151" cy="1075425"/>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pic>
        <p:nvPicPr>
          <p:cNvPr id="10242" name="Picture 2" descr="https://t4.ftcdn.net/jpg/01/51/33/39/240_F_151333994_QiOwcVoDdIDzFtWAMlUTEDSZiJ1WUCU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2403" y="3770709"/>
            <a:ext cx="1612697" cy="1075132"/>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877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788" y="955343"/>
            <a:ext cx="2286811" cy="4601183"/>
          </a:xfrm>
        </p:spPr>
        <p:txBody>
          <a:bodyPr>
            <a:normAutofit/>
          </a:bodyPr>
          <a:lstStyle/>
          <a:p>
            <a:r>
              <a:rPr lang="en-US" sz="2400" dirty="0"/>
              <a:t>FACILITAR SU RECUPERACIÓN</a:t>
            </a:r>
          </a:p>
        </p:txBody>
      </p:sp>
      <p:sp>
        <p:nvSpPr>
          <p:cNvPr id="3" name="Content Placeholder 2"/>
          <p:cNvSpPr>
            <a:spLocks noGrp="1"/>
          </p:cNvSpPr>
          <p:nvPr>
            <p:ph idx="1"/>
          </p:nvPr>
        </p:nvSpPr>
        <p:spPr>
          <a:xfrm>
            <a:off x="2901951" y="955343"/>
            <a:ext cx="5727699" cy="3759958"/>
          </a:xfrm>
        </p:spPr>
        <p:txBody>
          <a:bodyPr>
            <a:normAutofit fontScale="85000" lnSpcReduction="20000"/>
          </a:bodyPr>
          <a:lstStyle/>
          <a:p>
            <a:pPr marL="0" indent="0">
              <a:buNone/>
            </a:pPr>
            <a:endParaRPr lang="en-US" b="1" dirty="0"/>
          </a:p>
          <a:p>
            <a:pPr marL="0" indent="0">
              <a:buNone/>
            </a:pPr>
            <a:r>
              <a:rPr lang="en-US" b="1" dirty="0"/>
              <a:t>CONTROL DEL DOLOR</a:t>
            </a:r>
          </a:p>
          <a:p>
            <a:pPr lvl="0"/>
            <a:r>
              <a:rPr lang="es-MX" dirty="0"/>
              <a:t>Estamos dedicados a ayudarlo manejar su dolor.</a:t>
            </a:r>
          </a:p>
          <a:p>
            <a:pPr lvl="0"/>
            <a:r>
              <a:rPr lang="es-MX" dirty="0"/>
              <a:t>Tendrás dolor en este punto. Debe tomar su medicamento para el dolor según como indicado para permitir que su dolor este bajo control y permitirle participar en la terapia. El propósito de los analgésicos no es  eliminar el dolor completamente. Los medicamentos para el dolor son para ayudarlo a controlar su dolor. El dolor que siente después de la cirugía será diferente al dolor que sentía antes de la cirugía. </a:t>
            </a:r>
            <a:r>
              <a:rPr lang="es-MX" u="sng" dirty="0"/>
              <a:t>Si su dolor no se controla, notifique a su enfermera</a:t>
            </a:r>
            <a:r>
              <a:rPr lang="es-MX" dirty="0"/>
              <a:t>.  </a:t>
            </a:r>
          </a:p>
          <a:p>
            <a:pPr lvl="0"/>
            <a:r>
              <a:rPr lang="es-MX" dirty="0"/>
              <a:t>Los efectos secundarios de los analgésicos pueden incluir: somnolencia, nauseas, dificultad para orinar, picazón y estreñimiento.</a:t>
            </a:r>
          </a:p>
          <a:p>
            <a:r>
              <a:rPr lang="es-MX" dirty="0"/>
              <a:t>Prowers Medical Center utiliza una escala de dolor para calificar su dolor de cero(sin dolor) a diez (dolor insoportable, hasta las lagrimas).   </a:t>
            </a:r>
          </a:p>
          <a:p>
            <a:pPr marL="0" indent="0">
              <a:buNone/>
            </a:pPr>
            <a:endParaRPr lang="en-US" b="1" dirty="0"/>
          </a:p>
          <a:p>
            <a:pPr marL="0" indent="0">
              <a:buNone/>
            </a:pPr>
            <a:endParaRPr lang="en-US" dirty="0"/>
          </a:p>
        </p:txBody>
      </p:sp>
      <p:pic>
        <p:nvPicPr>
          <p:cNvPr id="11266" name="Picture 2" descr="https://t4.ftcdn.net/jpg/02/50/26/05/240_F_250260520_TR1VLKtZmwYy1u8XWLJZjiOaYsTO353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4025" y="4940550"/>
            <a:ext cx="3003550" cy="1191491"/>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367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88" y="1123838"/>
            <a:ext cx="2477311" cy="4601183"/>
          </a:xfrm>
        </p:spPr>
        <p:txBody>
          <a:bodyPr>
            <a:normAutofit/>
          </a:bodyPr>
          <a:lstStyle/>
          <a:p>
            <a:r>
              <a:rPr lang="en-US" sz="2400" dirty="0"/>
              <a:t>FACILITAR SU RECUPERACIÓN</a:t>
            </a:r>
          </a:p>
        </p:txBody>
      </p:sp>
      <p:sp>
        <p:nvSpPr>
          <p:cNvPr id="3" name="Content Placeholder 2"/>
          <p:cNvSpPr>
            <a:spLocks noGrp="1"/>
          </p:cNvSpPr>
          <p:nvPr>
            <p:ph idx="1"/>
          </p:nvPr>
        </p:nvSpPr>
        <p:spPr>
          <a:xfrm>
            <a:off x="2901952" y="1407319"/>
            <a:ext cx="5505449" cy="3743696"/>
          </a:xfrm>
        </p:spPr>
        <p:txBody>
          <a:bodyPr>
            <a:normAutofit lnSpcReduction="10000"/>
          </a:bodyPr>
          <a:lstStyle/>
          <a:p>
            <a:pPr marL="0" indent="0">
              <a:buNone/>
            </a:pPr>
            <a:endParaRPr lang="en-US" b="1" dirty="0"/>
          </a:p>
          <a:p>
            <a:pPr marL="0" indent="0">
              <a:buNone/>
            </a:pPr>
            <a:r>
              <a:rPr lang="en-US" sz="1700" b="1" dirty="0"/>
              <a:t>LA SEGURIDAD</a:t>
            </a:r>
          </a:p>
          <a:p>
            <a:pPr lvl="0"/>
            <a:r>
              <a:rPr lang="es-MX" sz="1700" dirty="0"/>
              <a:t>Utilice el botón de llamada para que una enfermera pueda ayudarlo a levantarse de la cama. Su extremidad afectada no funcionara con normalidad inicialmente. Necesitara ayuda para estar seguro.</a:t>
            </a:r>
            <a:endParaRPr lang="es-MX" sz="1700" b="1" dirty="0"/>
          </a:p>
          <a:p>
            <a:pPr marL="0" indent="0">
              <a:buNone/>
            </a:pPr>
            <a:r>
              <a:rPr lang="en-US" sz="1700" b="1" dirty="0"/>
              <a:t>COMPLIMIENTO</a:t>
            </a:r>
          </a:p>
          <a:p>
            <a:pPr lvl="0"/>
            <a:r>
              <a:rPr lang="es-MX" sz="1700" dirty="0"/>
              <a:t>Es imperativo para su recuperación que realice los ejercicios que se le han dado, incluso si le causan algo de dolor. Las primeras dos semanas después de la cirugía deciden que tan exitoso será el resultado que tendrá. </a:t>
            </a:r>
            <a:endParaRPr lang="es-MX" sz="1700" b="1" dirty="0"/>
          </a:p>
          <a:p>
            <a:r>
              <a:rPr lang="es-MX" sz="1700" dirty="0"/>
              <a:t>En el caso de un reemplazo de rodilla,! LO PRONTO QUE PUEDA ENDEREZAR LA RODILLA , LO MEJOR!</a:t>
            </a:r>
            <a:endParaRPr lang="es-MX" sz="1700" b="1" dirty="0"/>
          </a:p>
          <a:p>
            <a:pPr marL="0" indent="0">
              <a:buNone/>
            </a:pPr>
            <a:endParaRPr lang="en-US" dirty="0"/>
          </a:p>
        </p:txBody>
      </p:sp>
    </p:spTree>
    <p:extLst>
      <p:ext uri="{BB962C8B-B14F-4D97-AF65-F5344CB8AC3E}">
        <p14:creationId xmlns:p14="http://schemas.microsoft.com/office/powerpoint/2010/main" val="841974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FBD18-2207-43AC-BCF6-F153D0B5A9F3}"/>
              </a:ext>
            </a:extLst>
          </p:cNvPr>
          <p:cNvSpPr>
            <a:spLocks noGrp="1"/>
          </p:cNvSpPr>
          <p:nvPr>
            <p:ph type="title"/>
          </p:nvPr>
        </p:nvSpPr>
        <p:spPr>
          <a:xfrm>
            <a:off x="189688" y="1123838"/>
            <a:ext cx="2382061" cy="4601183"/>
          </a:xfrm>
        </p:spPr>
        <p:txBody>
          <a:bodyPr>
            <a:normAutofit/>
          </a:bodyPr>
          <a:lstStyle/>
          <a:p>
            <a:r>
              <a:rPr lang="en-US" sz="2400" dirty="0"/>
              <a:t>FACILITAR SU RECUPERACIÓN</a:t>
            </a:r>
          </a:p>
        </p:txBody>
      </p:sp>
      <p:sp>
        <p:nvSpPr>
          <p:cNvPr id="3" name="Content Placeholder 2">
            <a:extLst>
              <a:ext uri="{FF2B5EF4-FFF2-40B4-BE49-F238E27FC236}">
                <a16:creationId xmlns:a16="http://schemas.microsoft.com/office/drawing/2014/main" id="{150135DB-1B89-4548-A596-0C73251273B1}"/>
              </a:ext>
            </a:extLst>
          </p:cNvPr>
          <p:cNvSpPr>
            <a:spLocks noGrp="1"/>
          </p:cNvSpPr>
          <p:nvPr>
            <p:ph idx="1"/>
          </p:nvPr>
        </p:nvSpPr>
        <p:spPr/>
        <p:txBody>
          <a:bodyPr>
            <a:normAutofit fontScale="92500" lnSpcReduction="10000"/>
          </a:bodyPr>
          <a:lstStyle/>
          <a:p>
            <a:pPr marL="0" indent="0">
              <a:buNone/>
            </a:pPr>
            <a:r>
              <a:rPr lang="es-MX" sz="3200" b="1" dirty="0"/>
              <a:t>Que esperara:</a:t>
            </a:r>
          </a:p>
          <a:p>
            <a:r>
              <a:rPr lang="es-MX" dirty="0"/>
              <a:t>La hinchazón es normal.</a:t>
            </a:r>
          </a:p>
          <a:p>
            <a:r>
              <a:rPr lang="es-MX" dirty="0"/>
              <a:t>Los moretones son normales.</a:t>
            </a:r>
          </a:p>
          <a:p>
            <a:r>
              <a:rPr lang="es-MX" dirty="0"/>
              <a:t>El vendaje de la incisión puede ser una vendaje especial de malla pegada llamado Prineo. No se quite el vendaje. Su medico se lo quitara o se le cayera </a:t>
            </a:r>
          </a:p>
          <a:p>
            <a:r>
              <a:rPr lang="es-MX" dirty="0"/>
              <a:t>Infórmanos de cualquier secreción o fiebre.</a:t>
            </a:r>
          </a:p>
          <a:p>
            <a:r>
              <a:rPr lang="es-MX" dirty="0"/>
              <a:t>Puede ducharse, pero no bañarse.  </a:t>
            </a:r>
          </a:p>
          <a:p>
            <a:r>
              <a:rPr lang="es-MX" dirty="0"/>
              <a:t>Seguimiento con sus médicos ortopédicos:</a:t>
            </a:r>
          </a:p>
          <a:p>
            <a:pPr lvl="1">
              <a:buFont typeface="Wingdings" panose="05000000000000000000" pitchFamily="2" charset="2"/>
              <a:buChar char="Ø"/>
            </a:pPr>
            <a:r>
              <a:rPr lang="es-MX" dirty="0"/>
              <a:t>2 Semanas después de la cirugía </a:t>
            </a:r>
          </a:p>
          <a:p>
            <a:pPr lvl="1">
              <a:buFont typeface="Wingdings" panose="05000000000000000000" pitchFamily="2" charset="2"/>
              <a:buChar char="Ø"/>
            </a:pPr>
            <a:r>
              <a:rPr lang="es-MX" dirty="0"/>
              <a:t>30 Días</a:t>
            </a:r>
          </a:p>
          <a:p>
            <a:pPr lvl="1">
              <a:buFont typeface="Wingdings" panose="05000000000000000000" pitchFamily="2" charset="2"/>
              <a:buChar char="Ø"/>
            </a:pPr>
            <a:r>
              <a:rPr lang="es-MX" dirty="0"/>
              <a:t>6 Semanas, incluyera radiografías</a:t>
            </a:r>
          </a:p>
          <a:p>
            <a:pPr lvl="1">
              <a:buFont typeface="Wingdings" panose="05000000000000000000" pitchFamily="2" charset="2"/>
              <a:buChar char="Ø"/>
            </a:pPr>
            <a:r>
              <a:rPr lang="es-MX" dirty="0"/>
              <a:t>4 Meses</a:t>
            </a:r>
          </a:p>
          <a:p>
            <a:pPr lvl="1">
              <a:buFont typeface="Wingdings" panose="05000000000000000000" pitchFamily="2" charset="2"/>
              <a:buChar char="Ø"/>
            </a:pPr>
            <a:r>
              <a:rPr lang="es-MX" dirty="0"/>
              <a:t>6 Meses</a:t>
            </a:r>
          </a:p>
          <a:p>
            <a:pPr lvl="1">
              <a:buFont typeface="Wingdings" panose="05000000000000000000" pitchFamily="2" charset="2"/>
              <a:buChar char="Ø"/>
            </a:pPr>
            <a:r>
              <a:rPr lang="es-MX" dirty="0"/>
              <a:t>1 Años</a:t>
            </a:r>
          </a:p>
          <a:p>
            <a:pPr marL="502920" lvl="1" indent="0">
              <a:buNone/>
            </a:pPr>
            <a:endParaRPr lang="en-US" dirty="0"/>
          </a:p>
          <a:p>
            <a:pPr marL="502920" lvl="1" indent="0">
              <a:buNone/>
            </a:pPr>
            <a:endParaRPr lang="en-US" dirty="0"/>
          </a:p>
        </p:txBody>
      </p:sp>
    </p:spTree>
    <p:extLst>
      <p:ext uri="{BB962C8B-B14F-4D97-AF65-F5344CB8AC3E}">
        <p14:creationId xmlns:p14="http://schemas.microsoft.com/office/powerpoint/2010/main" val="2392315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DIETA</a:t>
            </a:r>
          </a:p>
        </p:txBody>
      </p:sp>
      <p:sp>
        <p:nvSpPr>
          <p:cNvPr id="3" name="Content Placeholder 2"/>
          <p:cNvSpPr>
            <a:spLocks noGrp="1"/>
          </p:cNvSpPr>
          <p:nvPr>
            <p:ph idx="1"/>
          </p:nvPr>
        </p:nvSpPr>
        <p:spPr>
          <a:xfrm>
            <a:off x="2908301" y="1022351"/>
            <a:ext cx="3860799" cy="4210050"/>
          </a:xfrm>
        </p:spPr>
        <p:txBody>
          <a:bodyPr>
            <a:normAutofit/>
          </a:bodyPr>
          <a:lstStyle/>
          <a:p>
            <a:pPr marL="0" indent="0">
              <a:buNone/>
            </a:pPr>
            <a:endParaRPr lang="en-US" b="1" dirty="0"/>
          </a:p>
          <a:p>
            <a:pPr lvl="0"/>
            <a:r>
              <a:rPr lang="es-MX" sz="1600" dirty="0"/>
              <a:t>Su primera comida después de la cirugía puede consistir en líquidos claros(caldo, jugo, gelatina, café, te, paletas heladas). </a:t>
            </a:r>
          </a:p>
          <a:p>
            <a:pPr marL="0" indent="0">
              <a:buNone/>
            </a:pPr>
            <a:endParaRPr lang="es-MX" sz="1600" dirty="0"/>
          </a:p>
          <a:p>
            <a:pPr lvl="0"/>
            <a:r>
              <a:rPr lang="es-MX" sz="1600" dirty="0"/>
              <a:t>Su dieta se avanzara según lo tolere.</a:t>
            </a:r>
          </a:p>
          <a:p>
            <a:pPr marL="0" indent="0">
              <a:buNone/>
            </a:pPr>
            <a:endParaRPr lang="es-MX" sz="1600" dirty="0"/>
          </a:p>
          <a:p>
            <a:r>
              <a:rPr lang="es-MX" sz="1600" dirty="0"/>
              <a:t>Para problemas médicos como diabetes, enfermedad cardiaca, hipertensión, enfermedad renal u otras afecciones, su medico puede agregar restricciones a su dieta en el hospital. </a:t>
            </a:r>
          </a:p>
        </p:txBody>
      </p:sp>
      <p:pic>
        <p:nvPicPr>
          <p:cNvPr id="7" name="Picture 14" descr="https://t3.ftcdn.net/jpg/02/82/58/64/240_F_282586471_U9IfEWBXfCugxgrGSnEJQnNgwEc7gtu0.jpg"/>
          <p:cNvPicPr>
            <a:picLocks noChangeAspect="1" noChangeArrowheads="1"/>
          </p:cNvPicPr>
          <p:nvPr/>
        </p:nvPicPr>
        <p:blipFill rotWithShape="1">
          <a:blip r:embed="rId2">
            <a:extLst>
              <a:ext uri="{28A0092B-C50C-407E-A947-70E740481C1C}">
                <a14:useLocalDpi xmlns:a14="http://schemas.microsoft.com/office/drawing/2010/main" val="0"/>
              </a:ext>
            </a:extLst>
          </a:blip>
          <a:srcRect l="9304" r="8721"/>
          <a:stretch/>
        </p:blipFill>
        <p:spPr bwMode="auto">
          <a:xfrm>
            <a:off x="7007727" y="2872838"/>
            <a:ext cx="1668935" cy="1105467"/>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7400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88" y="1123839"/>
            <a:ext cx="2401111" cy="4553062"/>
          </a:xfrm>
        </p:spPr>
        <p:txBody>
          <a:bodyPr>
            <a:normAutofit/>
          </a:bodyPr>
          <a:lstStyle/>
          <a:p>
            <a:r>
              <a:rPr lang="en-US" sz="2400" dirty="0"/>
              <a:t>ALTA HOSPITALARIA</a:t>
            </a:r>
          </a:p>
        </p:txBody>
      </p:sp>
      <p:sp>
        <p:nvSpPr>
          <p:cNvPr id="3" name="Content Placeholder 2"/>
          <p:cNvSpPr>
            <a:spLocks noGrp="1"/>
          </p:cNvSpPr>
          <p:nvPr>
            <p:ph idx="1"/>
          </p:nvPr>
        </p:nvSpPr>
        <p:spPr>
          <a:xfrm>
            <a:off x="2901951" y="1123839"/>
            <a:ext cx="5403849" cy="4553062"/>
          </a:xfrm>
        </p:spPr>
        <p:txBody>
          <a:bodyPr>
            <a:normAutofit/>
          </a:bodyPr>
          <a:lstStyle/>
          <a:p>
            <a:pPr marL="0" indent="0">
              <a:buNone/>
            </a:pPr>
            <a:r>
              <a:rPr lang="en-US" sz="1600" b="1" dirty="0"/>
              <a:t>SERA DADO DE ALTA UNA VEZ QUE:</a:t>
            </a:r>
            <a:endParaRPr lang="en-US" sz="1600" dirty="0"/>
          </a:p>
          <a:p>
            <a:pPr lvl="0"/>
            <a:r>
              <a:rPr lang="es-ES" sz="1600" dirty="0"/>
              <a:t>Ten tu dolor bajo control </a:t>
            </a:r>
          </a:p>
          <a:p>
            <a:pPr lvl="0"/>
            <a:r>
              <a:rPr lang="es-ES" sz="1600" dirty="0"/>
              <a:t>Pueden acostarse y levantarse de la cama de manera segura, usar el baño, entrar y salir de un vehículo de manera segura y subir y bajar escaleras, si es necesario.</a:t>
            </a:r>
          </a:p>
          <a:p>
            <a:pPr lvl="0"/>
            <a:r>
              <a:rPr lang="es-ES" sz="1600" dirty="0"/>
              <a:t>Siéntase cómodo manejando sus medicamentos, incluidos los anticoagulantes para disminuir el riesgo de coágulos de sangre. Utilizamos diferentes métodos para prevenir los coágulos de sangre ya que estas intervenciones son mi importantes. Recuerde que la mejor manera de prevenir un coagulo es caminar y estar físicamente activo. </a:t>
            </a:r>
          </a:p>
          <a:p>
            <a:r>
              <a:rPr lang="es-ES" sz="1600" dirty="0"/>
              <a:t>Haber podido comer y beber sin nauseas ni vómitos.</a:t>
            </a:r>
          </a:p>
          <a:p>
            <a:r>
              <a:rPr lang="es-ES" sz="1600" dirty="0"/>
              <a:t>Haber sido autorizado por su médico de atención médica y tener una cita de seguimiento, así como referencias para servicios de terapia de salud en el hogar o terapia ambulatoria. </a:t>
            </a:r>
            <a:endParaRPr lang="en-US" sz="1600" dirty="0"/>
          </a:p>
        </p:txBody>
      </p:sp>
    </p:spTree>
    <p:extLst>
      <p:ext uri="{BB962C8B-B14F-4D97-AF65-F5344CB8AC3E}">
        <p14:creationId xmlns:p14="http://schemas.microsoft.com/office/powerpoint/2010/main" val="1629353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TERAPIA DESPUES DE SU ALTA</a:t>
            </a:r>
          </a:p>
        </p:txBody>
      </p:sp>
      <p:sp>
        <p:nvSpPr>
          <p:cNvPr id="3" name="Content Placeholder 2"/>
          <p:cNvSpPr>
            <a:spLocks noGrp="1"/>
          </p:cNvSpPr>
          <p:nvPr>
            <p:ph idx="1"/>
          </p:nvPr>
        </p:nvSpPr>
        <p:spPr>
          <a:xfrm>
            <a:off x="2762250" y="607326"/>
            <a:ext cx="4123046" cy="5923128"/>
          </a:xfrm>
        </p:spPr>
        <p:txBody>
          <a:bodyPr>
            <a:normAutofit fontScale="47500" lnSpcReduction="20000"/>
          </a:bodyPr>
          <a:lstStyle/>
          <a:p>
            <a:pPr marL="0" indent="0">
              <a:buNone/>
            </a:pPr>
            <a:r>
              <a:rPr lang="en-US" sz="2900" b="1" dirty="0"/>
              <a:t>OPCIONES DE TERAPIA EN BASE A SU MOVILIDAD Y ASISTENCIA</a:t>
            </a:r>
          </a:p>
          <a:p>
            <a:pPr marL="0" indent="0">
              <a:buNone/>
            </a:pPr>
            <a:r>
              <a:rPr lang="es-MX" sz="2900" b="1" dirty="0"/>
              <a:t>Terapia de salud en el hogar indicada si: </a:t>
            </a:r>
          </a:p>
          <a:p>
            <a:pPr lvl="0"/>
            <a:r>
              <a:rPr lang="es-MX" sz="2900" dirty="0"/>
              <a:t>Tiene dificultades para realizar las tareas básicas de manera segura, como caminar con un andador, trasladarse, bañarse e ir al baño. </a:t>
            </a:r>
          </a:p>
          <a:p>
            <a:pPr lvl="0"/>
            <a:r>
              <a:rPr lang="es-MX" sz="2900" dirty="0"/>
              <a:t>No tiene transporte confiable para llegar a la terapia ambulatoria. Recuerde que inicialmente tomara medicamentos para el dolor que afectaran su capacidad para conducir.</a:t>
            </a:r>
            <a:endParaRPr lang="en-US" sz="2900" dirty="0"/>
          </a:p>
          <a:p>
            <a:pPr lvl="0"/>
            <a:r>
              <a:rPr lang="es-MX" sz="2900" dirty="0"/>
              <a:t>Necesita ayuda con sus medicamentos. Tendría dificultades para tolerar una hora complete de terapia ambulatoria. </a:t>
            </a:r>
          </a:p>
          <a:p>
            <a:r>
              <a:rPr lang="es-MX" sz="2900" dirty="0"/>
              <a:t>Tendría dificultades para tolerar una hora complete de terapia ambulatoria. </a:t>
            </a:r>
          </a:p>
          <a:p>
            <a:pPr marL="0" indent="0">
              <a:buNone/>
            </a:pPr>
            <a:br>
              <a:rPr lang="en-US" sz="1100" b="1" dirty="0"/>
            </a:br>
            <a:r>
              <a:rPr lang="es-MX" sz="2900" b="1" dirty="0"/>
              <a:t>Terapia ambulatoria Indicada si: </a:t>
            </a:r>
          </a:p>
          <a:p>
            <a:pPr lvl="0"/>
            <a:r>
              <a:rPr lang="es-MX" sz="2900" dirty="0"/>
              <a:t>Estas seguro en casa y listo para la marcha , las transferencias y la progresión del equilibrio.</a:t>
            </a:r>
          </a:p>
          <a:p>
            <a:pPr lvl="0"/>
            <a:r>
              <a:rPr lang="es-MX" sz="2900" dirty="0"/>
              <a:t>Tiene transporte confiable disponible para llegar a la terapia ambulatoria. </a:t>
            </a:r>
          </a:p>
          <a:p>
            <a:pPr lvl="0"/>
            <a:r>
              <a:rPr lang="es-MX" sz="2900" dirty="0"/>
              <a:t>Eres independiente con el manejo de medicamentos o tienes ayuda confiable para configurar medicamentos. </a:t>
            </a:r>
          </a:p>
          <a:p>
            <a:r>
              <a:rPr lang="es-MX" sz="2900" dirty="0"/>
              <a:t>Puede tolerar una sesión de una hora completa  de terapia ambulatoria. </a:t>
            </a:r>
            <a:endParaRPr lang="es-MX" sz="2900" b="1" dirty="0"/>
          </a:p>
          <a:p>
            <a:pPr marL="0" indent="0">
              <a:buNone/>
            </a:pPr>
            <a:endParaRPr lang="en-US" dirty="0"/>
          </a:p>
        </p:txBody>
      </p:sp>
      <p:pic>
        <p:nvPicPr>
          <p:cNvPr id="20482" name="Picture 2" descr="https://t3.ftcdn.net/jpg/03/16/12/22/240_F_316122232_NlCKPTgiQ18HiK46P7Fad6Uf4ILQxzH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1950" y="1817047"/>
            <a:ext cx="1603150" cy="106876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t4.ftcdn.net/jpg/01/51/33/39/240_F_151333994_QiOwcVoDdIDzFtWAMlUTEDSZiJ1WUCUk.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2403" y="3770709"/>
            <a:ext cx="1612697" cy="1075132"/>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pic>
        <p:nvPicPr>
          <p:cNvPr id="20484" name="Picture 4" descr="https://t3.ftcdn.net/jpg/02/61/29/04/240_F_261290460_JjeFaW7VCrJ0uPwYMEv1d8ySIkeBaQ8j.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2402" y="3770709"/>
            <a:ext cx="1612697" cy="1075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24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88" y="1123838"/>
            <a:ext cx="2311971" cy="4601183"/>
          </a:xfrm>
        </p:spPr>
        <p:txBody>
          <a:bodyPr>
            <a:normAutofit/>
          </a:bodyPr>
          <a:lstStyle/>
          <a:p>
            <a:r>
              <a:rPr lang="en-US" sz="2400" dirty="0"/>
              <a:t>OBJETIVOS DETALLADOS DE LA TERAPIA</a:t>
            </a:r>
          </a:p>
        </p:txBody>
      </p:sp>
      <p:sp>
        <p:nvSpPr>
          <p:cNvPr id="3" name="Content Placeholder 2"/>
          <p:cNvSpPr>
            <a:spLocks noGrp="1"/>
          </p:cNvSpPr>
          <p:nvPr>
            <p:ph idx="1"/>
          </p:nvPr>
        </p:nvSpPr>
        <p:spPr>
          <a:xfrm>
            <a:off x="2734954" y="1088055"/>
            <a:ext cx="6057900" cy="4672748"/>
          </a:xfrm>
        </p:spPr>
        <p:txBody>
          <a:bodyPr>
            <a:normAutofit fontScale="85000" lnSpcReduction="10000"/>
          </a:bodyPr>
          <a:lstStyle/>
          <a:p>
            <a:pPr marL="0" indent="0">
              <a:buNone/>
            </a:pPr>
            <a:r>
              <a:rPr lang="es-MX" b="1" dirty="0"/>
              <a:t>Intervalo de Movimiento  (ROM)</a:t>
            </a:r>
          </a:p>
          <a:p>
            <a:pPr lvl="0"/>
            <a:r>
              <a:rPr lang="es-MX" dirty="0"/>
              <a:t>!Obtener un  intervalo completo de movimiento en su nueva articulación es vital!  Esto puede ser doloroso e incomodo a veces, ! pero es absolutamente necesario! Sin un rango de movimiento normal, su nueva articulación no se moverá correctamente. </a:t>
            </a:r>
          </a:p>
          <a:p>
            <a:pPr lvl="0"/>
            <a:r>
              <a:rPr lang="es-MX" dirty="0"/>
              <a:t>Es posible que se tomen precauciones según el tipo de intervención quirúrgica proporcionada por su cirujano. Su equipo de terapia se asegurara de que su intervalo de movimiento  progrese dentro de las precauciones establecidas por su cirujano.</a:t>
            </a:r>
          </a:p>
          <a:p>
            <a:r>
              <a:rPr lang="es-MX" dirty="0"/>
              <a:t>El trabajo de intervalo de movimiento ayudara a disminuir el dolor y disminuir la probabilidad de formación de tejido cicatricial.  </a:t>
            </a:r>
            <a:endParaRPr lang="es-MX" b="1" dirty="0"/>
          </a:p>
          <a:p>
            <a:pPr marL="0" indent="0">
              <a:buNone/>
            </a:pPr>
            <a:r>
              <a:rPr lang="es-MX" b="1" dirty="0"/>
              <a:t>El Intervalo de Movimiento(ROM) especifico de la rodilla </a:t>
            </a:r>
          </a:p>
          <a:p>
            <a:pPr lvl="0"/>
            <a:r>
              <a:rPr lang="es-MX" dirty="0"/>
              <a:t>El objetivo principal especifico para su rodilla es enderezarla lo antes posible (aproximadamente un mes). Lo necesitas derecho para poder caminar sin cojear.</a:t>
            </a:r>
          </a:p>
          <a:p>
            <a:pPr lvl="0"/>
            <a:r>
              <a:rPr lang="es-MX" dirty="0"/>
              <a:t> Evite el uso de almohadas colocadas directamente debajo  de la rodilla, ya que esto disminuirá su capacidad para enderezarla. </a:t>
            </a:r>
          </a:p>
          <a:p>
            <a:pPr lvl="0"/>
            <a:r>
              <a:rPr lang="es-MX" dirty="0"/>
              <a:t>La flexión de la rodilla será un proceso mas gradual. </a:t>
            </a:r>
          </a:p>
          <a:p>
            <a:pPr marL="0" lvl="0" indent="0">
              <a:buNone/>
            </a:pPr>
            <a:endParaRPr lang="es-MX" dirty="0"/>
          </a:p>
        </p:txBody>
      </p:sp>
    </p:spTree>
    <p:extLst>
      <p:ext uri="{BB962C8B-B14F-4D97-AF65-F5344CB8AC3E}">
        <p14:creationId xmlns:p14="http://schemas.microsoft.com/office/powerpoint/2010/main" val="2550158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OBJETIVOS DETALLADOS DE LA TERAPIA</a:t>
            </a:r>
          </a:p>
        </p:txBody>
      </p:sp>
      <p:sp>
        <p:nvSpPr>
          <p:cNvPr id="3" name="Content Placeholder 2"/>
          <p:cNvSpPr>
            <a:spLocks noGrp="1"/>
          </p:cNvSpPr>
          <p:nvPr>
            <p:ph idx="1"/>
          </p:nvPr>
        </p:nvSpPr>
        <p:spPr>
          <a:xfrm>
            <a:off x="2743200" y="1498346"/>
            <a:ext cx="6057900" cy="3854450"/>
          </a:xfrm>
        </p:spPr>
        <p:txBody>
          <a:bodyPr>
            <a:normAutofit fontScale="70000" lnSpcReduction="20000"/>
          </a:bodyPr>
          <a:lstStyle/>
          <a:p>
            <a:pPr marL="0" indent="0">
              <a:buNone/>
            </a:pPr>
            <a:r>
              <a:rPr lang="es-MX" b="1" dirty="0"/>
              <a:t>Movilidad</a:t>
            </a:r>
          </a:p>
          <a:p>
            <a:pPr lvl="0"/>
            <a:r>
              <a:rPr lang="es-MX" dirty="0"/>
              <a:t>A medida que su intervalo de movimiento  se normalice, la fuerza, los patrones de movimiento funcional repetitivo, la forma de andar y el equilibrio (cirugías  de las extremidades inferiores ) se enfatizaran mas. </a:t>
            </a:r>
          </a:p>
          <a:p>
            <a:pPr lvl="0"/>
            <a:r>
              <a:rPr lang="es-MX" dirty="0"/>
              <a:t>Su programa de ejercicios en el hogar (HEP) se actualizara para que coincida con sus capacidades físicas. Queremos que sea desafiante, pero manejable. Su terapeuta es responsable de hacer que progrese de maneras que pueden ser incomodas, pero que son necesarias para obtener resultados exitosos. </a:t>
            </a:r>
          </a:p>
          <a:p>
            <a:pPr lvl="0"/>
            <a:r>
              <a:rPr lang="es-MX" dirty="0"/>
              <a:t>Su terapeuta es responsable de hacer que  progrese de maneras que pueden ser incomodas, pero que son necesarias para obtener resultados exitosos. </a:t>
            </a:r>
          </a:p>
          <a:p>
            <a:pPr marL="0" indent="0">
              <a:buNone/>
            </a:pPr>
            <a:endParaRPr lang="es-MX" b="1" dirty="0"/>
          </a:p>
          <a:p>
            <a:pPr marL="0" indent="0">
              <a:buNone/>
            </a:pPr>
            <a:r>
              <a:rPr lang="es-MX" b="1" dirty="0"/>
              <a:t>Movilidad especifica de las extremidades inferiores</a:t>
            </a:r>
          </a:p>
          <a:p>
            <a:pPr lvl="0"/>
            <a:r>
              <a:rPr lang="es-MX" dirty="0"/>
              <a:t>El patrón de marcha correcto con el contacto del talón al principio y la puntera al final lo ayudan a caminar de manera mas natural. La transición de un andador a un bastón o  a ningún dispositivo de asistencia ocurrirá a medida que mejoren su fuerza y equilibrio. </a:t>
            </a:r>
          </a:p>
        </p:txBody>
      </p:sp>
    </p:spTree>
    <p:extLst>
      <p:ext uri="{BB962C8B-B14F-4D97-AF65-F5344CB8AC3E}">
        <p14:creationId xmlns:p14="http://schemas.microsoft.com/office/powerpoint/2010/main" val="350848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EMPEZANDO SU VIAJE  </a:t>
            </a:r>
          </a:p>
        </p:txBody>
      </p:sp>
      <p:sp>
        <p:nvSpPr>
          <p:cNvPr id="3" name="Content Placeholder 2"/>
          <p:cNvSpPr>
            <a:spLocks noGrp="1"/>
          </p:cNvSpPr>
          <p:nvPr>
            <p:ph idx="1"/>
          </p:nvPr>
        </p:nvSpPr>
        <p:spPr>
          <a:xfrm>
            <a:off x="2901951" y="1414462"/>
            <a:ext cx="5486400" cy="4021931"/>
          </a:xfrm>
        </p:spPr>
        <p:txBody>
          <a:bodyPr>
            <a:normAutofit lnSpcReduction="10000"/>
          </a:bodyPr>
          <a:lstStyle/>
          <a:p>
            <a:pPr marL="0" indent="0">
              <a:buNone/>
            </a:pPr>
            <a:endParaRPr lang="es-MX" sz="1600" dirty="0"/>
          </a:p>
          <a:p>
            <a:pPr marL="0" indent="0">
              <a:buNone/>
            </a:pPr>
            <a:r>
              <a:rPr lang="es-MX" sz="1600" dirty="0"/>
              <a:t>Prowers Medical Center ha desarrollado un programa integral de ortopedia para garantizar una recuperación exitosa. Su equipo incluye profesionales de la salud, enfermeras, farmacéuticos, terapeutas físicos y ocupacionales y coordinadores de atención al paciente. El propósito de esta guía es ayudarlo a usted a sentirse seguro y preparado par su próxima cirugía. </a:t>
            </a:r>
          </a:p>
          <a:p>
            <a:pPr marL="0" indent="0">
              <a:buNone/>
            </a:pPr>
            <a:endParaRPr lang="en-US" sz="1600" dirty="0"/>
          </a:p>
          <a:p>
            <a:pPr marL="0" indent="0">
              <a:buNone/>
            </a:pPr>
            <a:r>
              <a:rPr lang="es-ES" sz="1600" b="1" dirty="0"/>
              <a:t>Empezando su viaje</a:t>
            </a:r>
          </a:p>
          <a:p>
            <a:pPr lvl="0"/>
            <a:r>
              <a:rPr lang="es-ES" sz="1600" dirty="0"/>
              <a:t>Preparación para la cirugía</a:t>
            </a:r>
          </a:p>
          <a:p>
            <a:pPr lvl="0"/>
            <a:r>
              <a:rPr lang="es-ES" sz="1600" dirty="0"/>
              <a:t>La llegada al hospital y el proceso el día de  la cirugía.</a:t>
            </a:r>
          </a:p>
          <a:p>
            <a:pPr lvl="0"/>
            <a:r>
              <a:rPr lang="es-ES" sz="1600" dirty="0"/>
              <a:t>Expectativas de estancia en el hospital</a:t>
            </a:r>
          </a:p>
          <a:p>
            <a:pPr lvl="0"/>
            <a:r>
              <a:rPr lang="es-ES" sz="1600" dirty="0"/>
              <a:t>Expectativas  post-operaciones (post-op) </a:t>
            </a:r>
          </a:p>
          <a:p>
            <a:pPr marL="0" indent="0">
              <a:buNone/>
            </a:pPr>
            <a:endParaRPr lang="en-US" dirty="0"/>
          </a:p>
        </p:txBody>
      </p:sp>
    </p:spTree>
    <p:extLst>
      <p:ext uri="{BB962C8B-B14F-4D97-AF65-F5344CB8AC3E}">
        <p14:creationId xmlns:p14="http://schemas.microsoft.com/office/powerpoint/2010/main" val="2917435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89" y="1123838"/>
            <a:ext cx="2553512" cy="4601183"/>
          </a:xfrm>
        </p:spPr>
        <p:txBody>
          <a:bodyPr/>
          <a:lstStyle/>
          <a:p>
            <a:r>
              <a:rPr lang="en-US" dirty="0"/>
              <a:t> </a:t>
            </a:r>
            <a:r>
              <a:rPr lang="en-US" sz="2400" dirty="0"/>
              <a:t>THERAPIA AMBULATORIO</a:t>
            </a:r>
          </a:p>
        </p:txBody>
      </p:sp>
      <p:sp>
        <p:nvSpPr>
          <p:cNvPr id="3" name="Content Placeholder 2"/>
          <p:cNvSpPr>
            <a:spLocks noGrp="1"/>
          </p:cNvSpPr>
          <p:nvPr>
            <p:ph idx="1"/>
          </p:nvPr>
        </p:nvSpPr>
        <p:spPr>
          <a:xfrm>
            <a:off x="2743201" y="1498346"/>
            <a:ext cx="5854700" cy="3854450"/>
          </a:xfrm>
        </p:spPr>
        <p:txBody>
          <a:bodyPr>
            <a:normAutofit/>
          </a:bodyPr>
          <a:lstStyle/>
          <a:p>
            <a:pPr lvl="0"/>
            <a:r>
              <a:rPr lang="es-MX" sz="1600" dirty="0"/>
              <a:t>Los pacientes generalmente asisten a terapia ambulatoria durante 6 a 8 semanas después de la cirugía. Es importante recordar que cada persona es diferente y por lo tanto, puede tener velocidades de curación o niveles de dolor ligeramente diferentes. Asimismo, cada articulación es diferente y puede ser una experiencia diferente. </a:t>
            </a:r>
          </a:p>
          <a:p>
            <a:pPr lvl="0"/>
            <a:r>
              <a:rPr lang="es-MX" sz="1600" dirty="0"/>
              <a:t>La frecuencia con la que asiste a la terapia por semana probablemente disminuirá con el tiempo a medida que mejore. </a:t>
            </a:r>
          </a:p>
          <a:p>
            <a:pPr lvl="0"/>
            <a:r>
              <a:rPr lang="es-MX" sz="1600" dirty="0"/>
              <a:t>A medida que disminuya la frecuencia de su terapia, esperaremos mas actividad física en casa. </a:t>
            </a:r>
          </a:p>
          <a:p>
            <a:pPr lvl="0"/>
            <a:r>
              <a:rPr lang="es-MX" sz="1600" dirty="0"/>
              <a:t>Se le dará de alta de la terapia una vez que haya alcanzado todos sus objetivos (ROM, fuerza, patrón de marcha correcto y equilibrio).  Después del alta, puede reanudar lentamente su nivel anterior de actividades a medida que se sienta cómodo. </a:t>
            </a:r>
          </a:p>
        </p:txBody>
      </p:sp>
    </p:spTree>
    <p:extLst>
      <p:ext uri="{BB962C8B-B14F-4D97-AF65-F5344CB8AC3E}">
        <p14:creationId xmlns:p14="http://schemas.microsoft.com/office/powerpoint/2010/main" val="2802548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COSAS  QUE TIENE QUE VIJILAR EN CASA</a:t>
            </a:r>
          </a:p>
        </p:txBody>
      </p:sp>
      <p:sp>
        <p:nvSpPr>
          <p:cNvPr id="3" name="Content Placeholder 2"/>
          <p:cNvSpPr>
            <a:spLocks noGrp="1"/>
          </p:cNvSpPr>
          <p:nvPr>
            <p:ph idx="1"/>
          </p:nvPr>
        </p:nvSpPr>
        <p:spPr>
          <a:xfrm>
            <a:off x="2743201" y="1498346"/>
            <a:ext cx="5854700" cy="3854450"/>
          </a:xfrm>
        </p:spPr>
        <p:txBody>
          <a:bodyPr>
            <a:normAutofit/>
          </a:bodyPr>
          <a:lstStyle/>
          <a:p>
            <a:pPr lvl="0"/>
            <a:r>
              <a:rPr lang="es-MX" sz="1600" b="1" dirty="0"/>
              <a:t>Signos de infección </a:t>
            </a:r>
            <a:br>
              <a:rPr lang="es-MX" sz="1600" dirty="0"/>
            </a:br>
            <a:r>
              <a:rPr lang="es-MX" sz="1600" dirty="0"/>
              <a:t>(enrojecimiento excesivo, hinchazón, fiebre, drenaje excesivo)</a:t>
            </a:r>
          </a:p>
          <a:p>
            <a:pPr lvl="0"/>
            <a:r>
              <a:rPr lang="es-MX" sz="1600" b="1" dirty="0"/>
              <a:t>Dislocación </a:t>
            </a:r>
            <a:br>
              <a:rPr lang="es-MX" sz="1600" dirty="0"/>
            </a:br>
            <a:r>
              <a:rPr lang="es-MX" sz="1600" dirty="0"/>
              <a:t>(chasquido y  dolor repentinos o incapacidad para mover la articulación)</a:t>
            </a:r>
          </a:p>
          <a:p>
            <a:pPr lvl="0"/>
            <a:r>
              <a:rPr lang="es-MX" sz="1600" b="1" dirty="0"/>
              <a:t>Coagulo de sangre</a:t>
            </a:r>
            <a:br>
              <a:rPr lang="es-MX" sz="1600" dirty="0"/>
            </a:br>
            <a:r>
              <a:rPr lang="es-MX" sz="1600" dirty="0"/>
              <a:t>(enrojecimiento e hinchazón generalmente en la pantorrilla o la ingle, temperatura de bajo grado) </a:t>
            </a:r>
          </a:p>
          <a:p>
            <a:pPr lvl="0"/>
            <a:r>
              <a:rPr lang="es-MX" sz="1600" b="1" dirty="0"/>
              <a:t>Embolia pulmonar </a:t>
            </a:r>
            <a:br>
              <a:rPr lang="es-MX" sz="1600" dirty="0"/>
            </a:br>
            <a:r>
              <a:rPr lang="es-MX" sz="1600" dirty="0"/>
              <a:t>(dolor del pecho repentino, o falta de aire)  </a:t>
            </a:r>
          </a:p>
          <a:p>
            <a:r>
              <a:rPr lang="es-MX" sz="1600" b="1" dirty="0"/>
              <a:t>Sangrado excesivo por anticoagulantes </a:t>
            </a:r>
            <a:br>
              <a:rPr lang="es-MX" sz="1600" dirty="0"/>
            </a:br>
            <a:r>
              <a:rPr lang="es-MX" sz="1600" dirty="0"/>
              <a:t>(sangre nasal, sangre en las heces). </a:t>
            </a:r>
          </a:p>
        </p:txBody>
      </p:sp>
    </p:spTree>
    <p:extLst>
      <p:ext uri="{BB962C8B-B14F-4D97-AF65-F5344CB8AC3E}">
        <p14:creationId xmlns:p14="http://schemas.microsoft.com/office/powerpoint/2010/main" val="2546511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63" y="1123838"/>
            <a:ext cx="2624136" cy="4601183"/>
          </a:xfrm>
        </p:spPr>
        <p:txBody>
          <a:bodyPr>
            <a:normAutofit/>
          </a:bodyPr>
          <a:lstStyle/>
          <a:p>
            <a:r>
              <a:rPr lang="en-US" sz="2400" dirty="0"/>
              <a:t>FELICITACIONES!</a:t>
            </a:r>
          </a:p>
        </p:txBody>
      </p:sp>
      <p:sp>
        <p:nvSpPr>
          <p:cNvPr id="3" name="Content Placeholder 2"/>
          <p:cNvSpPr>
            <a:spLocks noGrp="1"/>
          </p:cNvSpPr>
          <p:nvPr>
            <p:ph idx="1"/>
          </p:nvPr>
        </p:nvSpPr>
        <p:spPr>
          <a:xfrm>
            <a:off x="2743201" y="1435101"/>
            <a:ext cx="5854700" cy="3917696"/>
          </a:xfrm>
        </p:spPr>
        <p:txBody>
          <a:bodyPr>
            <a:normAutofit/>
          </a:bodyPr>
          <a:lstStyle/>
          <a:p>
            <a:pPr marL="0" indent="0">
              <a:buNone/>
            </a:pPr>
            <a:r>
              <a:rPr lang="es-MX" sz="1600" dirty="0"/>
              <a:t>Le agradecemos que hay elegido Prowers Medical Center par su procedimiento de reemplazo articular. Sabemos que esta información lo ayudara a estar mejor preparado antes de la cirugía, comprender que esperar el día de la cirugía y también darse cuenta de los mucho que tendrá que trabajar después de la cirugía. Recuerde, estamos aquí para ayudarlo, responder sus preguntas y proporcionar una intervención frecuente a lo largo de este proceso. Después de la recuperación, lo alentamos a visitarnos, llamarnos solo para saludar o hacer preguntas a medida que surjan. </a:t>
            </a:r>
          </a:p>
          <a:p>
            <a:pPr marL="0" indent="0">
              <a:buNone/>
            </a:pPr>
            <a:endParaRPr lang="es-MX" sz="1600" dirty="0"/>
          </a:p>
          <a:p>
            <a:pPr marL="0" indent="0">
              <a:buNone/>
            </a:pPr>
            <a:r>
              <a:rPr lang="es-MX" sz="1600" dirty="0"/>
              <a:t>Recursos:</a:t>
            </a:r>
          </a:p>
          <a:p>
            <a:pPr marL="0" indent="0">
              <a:buNone/>
            </a:pPr>
            <a:r>
              <a:rPr lang="en-US" sz="1600" dirty="0"/>
              <a:t>www.orthoinfo.org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7337" y="4746371"/>
            <a:ext cx="606426" cy="606426"/>
          </a:xfrm>
          <a:prstGeom prst="rect">
            <a:avLst/>
          </a:prstGeom>
        </p:spPr>
      </p:pic>
    </p:spTree>
    <p:extLst>
      <p:ext uri="{BB962C8B-B14F-4D97-AF65-F5344CB8AC3E}">
        <p14:creationId xmlns:p14="http://schemas.microsoft.com/office/powerpoint/2010/main" val="327269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ESTAR PREPARADO PARA LA CIRUGĺA  </a:t>
            </a:r>
          </a:p>
        </p:txBody>
      </p:sp>
      <p:sp>
        <p:nvSpPr>
          <p:cNvPr id="3" name="Content Placeholder 2"/>
          <p:cNvSpPr>
            <a:spLocks noGrp="1"/>
          </p:cNvSpPr>
          <p:nvPr>
            <p:ph idx="1"/>
          </p:nvPr>
        </p:nvSpPr>
        <p:spPr>
          <a:xfrm>
            <a:off x="2940051" y="1484107"/>
            <a:ext cx="5486400" cy="3880644"/>
          </a:xfrm>
        </p:spPr>
        <p:txBody>
          <a:bodyPr>
            <a:normAutofit fontScale="85000" lnSpcReduction="20000"/>
          </a:bodyPr>
          <a:lstStyle/>
          <a:p>
            <a:pPr marL="0" indent="0">
              <a:buNone/>
            </a:pPr>
            <a:r>
              <a:rPr lang="es-MX" b="1" dirty="0"/>
              <a:t>La persona mas importante en este proceso eres tu!</a:t>
            </a:r>
          </a:p>
          <a:p>
            <a:pPr marL="0" indent="0">
              <a:buNone/>
            </a:pPr>
            <a:r>
              <a:rPr lang="es-MX" dirty="0"/>
              <a:t>Queremos que comprenda lo que sucederá en cada paso del camino. El reemplazo articular no es un procedimiento simple y habrá tiempos difíciles. Sin embargo, también es muy gratificante y te permitirá tener un estilo de vida más activo. Nuestro personal en Prowers Medical Center está dedicado a ayudarlo a lograr sus objetivos. Estamos aquí para ayudarlo en cada paso de este proceso.  </a:t>
            </a:r>
            <a:endParaRPr lang="en-US" dirty="0"/>
          </a:p>
          <a:p>
            <a:pPr marL="0" indent="0">
              <a:buNone/>
            </a:pPr>
            <a:r>
              <a:rPr lang="es-MX" dirty="0"/>
              <a:t>Cada año se realizan miles de reemplazos articulares. El reemplazo articular es una forma efectiva de aliviar el dolor y restaurar el movimiento en la articulación dañada. Estamos aquí para ensenarle y ayudarle, pero usted es quien tiene que dedicar tiempo y esfuerzo para tener una articulación funcional y sin dolor. ¡Esto le permitirá volver a hacer cosas que tal vez no haya hecho en años!</a:t>
            </a:r>
          </a:p>
          <a:p>
            <a:pPr marL="0" indent="0">
              <a:buNone/>
            </a:pPr>
            <a:br>
              <a:rPr lang="es-MX" dirty="0"/>
            </a:br>
            <a:r>
              <a:rPr lang="es-MX" dirty="0"/>
              <a:t>Si esta empleado, espere estar fuera del trabajo por una cantidad considerable de tiempo. Esto puede ser de uno a tres meses dependiendo de su ocupación y tiempo de curación.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04763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400" dirty="0"/>
              <a:t>ESTAR PREPARADO PARA LA CIRUGĺA </a:t>
            </a:r>
          </a:p>
        </p:txBody>
      </p:sp>
      <p:sp>
        <p:nvSpPr>
          <p:cNvPr id="3" name="Content Placeholder 2"/>
          <p:cNvSpPr>
            <a:spLocks noGrp="1"/>
          </p:cNvSpPr>
          <p:nvPr>
            <p:ph idx="1"/>
          </p:nvPr>
        </p:nvSpPr>
        <p:spPr>
          <a:xfrm>
            <a:off x="2901952" y="1123838"/>
            <a:ext cx="3948905" cy="5058096"/>
          </a:xfrm>
        </p:spPr>
        <p:txBody>
          <a:bodyPr>
            <a:normAutofit fontScale="77500" lnSpcReduction="20000"/>
          </a:bodyPr>
          <a:lstStyle/>
          <a:p>
            <a:pPr marL="0" indent="0">
              <a:buNone/>
            </a:pPr>
            <a:r>
              <a:rPr lang="en-US" sz="2100" b="1" dirty="0"/>
              <a:t>PRUEBAS PREVIAS A LA OPERACION(PRE-OP)</a:t>
            </a:r>
          </a:p>
          <a:p>
            <a:pPr lvl="0"/>
            <a:r>
              <a:rPr lang="es-MX" sz="2100" dirty="0"/>
              <a:t>Su medico ordenara múltiples pruebas para asegurarse de que sea un candidato para la cirugía. </a:t>
            </a:r>
          </a:p>
          <a:p>
            <a:pPr lvl="0"/>
            <a:r>
              <a:rPr lang="es-MX" sz="2100" dirty="0"/>
              <a:t>Deberá completar el papeleo y el trabajo de laboratorio en el hospital. </a:t>
            </a:r>
          </a:p>
          <a:p>
            <a:pPr lvl="0"/>
            <a:r>
              <a:rPr lang="es-MX" sz="2100" dirty="0"/>
              <a:t>Se recomienda que recoja su medicamento recetado para el dolor antes de la cirugía. </a:t>
            </a:r>
          </a:p>
          <a:p>
            <a:pPr marL="0" indent="0">
              <a:buNone/>
            </a:pPr>
            <a:endParaRPr lang="en-US" sz="2100" dirty="0"/>
          </a:p>
          <a:p>
            <a:pPr marL="0" indent="0">
              <a:buNone/>
            </a:pPr>
            <a:r>
              <a:rPr lang="en-US" sz="2100" b="1" dirty="0"/>
              <a:t>ACTIVIDAD FISICA</a:t>
            </a:r>
          </a:p>
          <a:p>
            <a:r>
              <a:rPr lang="es-MX" sz="2100" dirty="0"/>
              <a:t>La terapia preoperatoria y el aumento de la actividad lo beneficiaran enormemente en todos los aspectos de su recuperación. Hable con su médico ortopédico y terapeuta sobre los que debe hacer y con que frecuencia debe hacerlo. </a:t>
            </a:r>
          </a:p>
          <a:p>
            <a:pPr lvl="0"/>
            <a:r>
              <a:rPr lang="es-MX" sz="2100" dirty="0"/>
              <a:t>Hable con su médico ortopédico y terapeuta sobre los que debe hacer y con que frecuencia debe hacerlo. </a:t>
            </a:r>
          </a:p>
          <a:p>
            <a:pPr marL="0" indent="0">
              <a:buNone/>
            </a:pPr>
            <a:endParaRPr lang="en-US" b="1" dirty="0"/>
          </a:p>
          <a:p>
            <a:pPr marL="0" indent="0">
              <a:buNone/>
            </a:pPr>
            <a:endParaRPr lang="en-US" dirty="0"/>
          </a:p>
        </p:txBody>
      </p:sp>
      <p:pic>
        <p:nvPicPr>
          <p:cNvPr id="3077" name="Picture 5" descr="https://t4.ftcdn.net/jpg/01/82/09/37/240_F_182093759_dhN9MeIgNEbHYRZQ6a8OiceJkEsPiRe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6253" y="1700128"/>
            <a:ext cx="1683561" cy="1113099"/>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pic>
        <p:nvPicPr>
          <p:cNvPr id="3079" name="Picture 7" descr="https://t3.ftcdn.net/jpg/02/84/47/04/240_F_284470436_WKlKN8Fe736SrLdRyzcllPU1Isx4Qyvm.jpg"/>
          <p:cNvPicPr>
            <a:picLocks noChangeAspect="1" noChangeArrowheads="1"/>
          </p:cNvPicPr>
          <p:nvPr/>
        </p:nvPicPr>
        <p:blipFill rotWithShape="1">
          <a:blip r:embed="rId3">
            <a:extLst>
              <a:ext uri="{28A0092B-C50C-407E-A947-70E740481C1C}">
                <a14:useLocalDpi xmlns:a14="http://schemas.microsoft.com/office/drawing/2010/main" val="0"/>
              </a:ext>
            </a:extLst>
          </a:blip>
          <a:srcRect b="8189"/>
          <a:stretch/>
        </p:blipFill>
        <p:spPr bwMode="auto">
          <a:xfrm>
            <a:off x="6976253" y="3771815"/>
            <a:ext cx="1683561" cy="1107366"/>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3290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400" dirty="0"/>
              <a:t>ESTAR PREPARADO PARA LA CIRUGĺA </a:t>
            </a:r>
          </a:p>
        </p:txBody>
      </p:sp>
      <p:sp>
        <p:nvSpPr>
          <p:cNvPr id="3" name="Content Placeholder 2"/>
          <p:cNvSpPr>
            <a:spLocks noGrp="1"/>
          </p:cNvSpPr>
          <p:nvPr>
            <p:ph idx="1"/>
          </p:nvPr>
        </p:nvSpPr>
        <p:spPr>
          <a:xfrm>
            <a:off x="2901951" y="1700128"/>
            <a:ext cx="5486400" cy="4400421"/>
          </a:xfrm>
        </p:spPr>
        <p:txBody>
          <a:bodyPr>
            <a:normAutofit fontScale="25000" lnSpcReduction="20000"/>
          </a:bodyPr>
          <a:lstStyle/>
          <a:p>
            <a:pPr marL="0" indent="0">
              <a:buNone/>
            </a:pPr>
            <a:r>
              <a:rPr lang="es-HN" sz="6400" b="1" dirty="0"/>
              <a:t>¿Qué debe hacer?</a:t>
            </a:r>
          </a:p>
          <a:p>
            <a:pPr lvl="0"/>
            <a:r>
              <a:rPr lang="es-HN" sz="6400" dirty="0"/>
              <a:t>Este preparado para </a:t>
            </a:r>
            <a:r>
              <a:rPr lang="es-ES" sz="6400" dirty="0"/>
              <a:t>tener movilidad limitada durante algunas semanas</a:t>
            </a:r>
          </a:p>
          <a:p>
            <a:pPr lvl="0"/>
            <a:r>
              <a:rPr lang="es-ES" sz="6400" dirty="0"/>
              <a:t>Limpie el desorden en su casa para una movilidad segura </a:t>
            </a:r>
          </a:p>
          <a:p>
            <a:pPr lvl="0"/>
            <a:r>
              <a:rPr lang="es-ES" sz="6400" dirty="0"/>
              <a:t>Recoja las alfombras que puedan representar un riesgo de caída</a:t>
            </a:r>
          </a:p>
          <a:p>
            <a:pPr lvl="0"/>
            <a:r>
              <a:rPr lang="es-ES" sz="6400" dirty="0"/>
              <a:t>Hacer que los artículos del hogar sean mas accesibles </a:t>
            </a:r>
          </a:p>
          <a:p>
            <a:pPr lvl="0"/>
            <a:r>
              <a:rPr lang="es-ES" sz="6400" dirty="0"/>
              <a:t>Planifique comidas fáciles con anticipación</a:t>
            </a:r>
          </a:p>
          <a:p>
            <a:pPr marL="0" indent="0">
              <a:buNone/>
            </a:pPr>
            <a:endParaRPr lang="en-US" sz="6400" dirty="0"/>
          </a:p>
          <a:p>
            <a:pPr marL="0" indent="0">
              <a:buNone/>
            </a:pPr>
            <a:r>
              <a:rPr lang="en-US" sz="6400" b="1" dirty="0"/>
              <a:t>Necesitara:</a:t>
            </a:r>
          </a:p>
          <a:p>
            <a:pPr lvl="0"/>
            <a:r>
              <a:rPr lang="es-MX" sz="6400" dirty="0"/>
              <a:t>Alguien que te lleve a la casa después de la cirugía. </a:t>
            </a:r>
          </a:p>
          <a:p>
            <a:pPr lvl="0"/>
            <a:r>
              <a:rPr lang="es-MX" sz="6400" dirty="0"/>
              <a:t>Andador con ruedas delanteras y asiento de inodoro elevado para cirugía de las extremidades inferiores. </a:t>
            </a:r>
          </a:p>
          <a:p>
            <a:pPr lvl="0"/>
            <a:r>
              <a:rPr lang="es-MX" sz="6400" dirty="0"/>
              <a:t>Alguien que este con usted de manera intermitente en su hogar para ayudarlo con las actividades diarias, como bañarse, cocinar, limpiar, programa de ejercicios en el hogar, etc. etc.</a:t>
            </a:r>
          </a:p>
          <a:p>
            <a:pPr lvl="0"/>
            <a:r>
              <a:rPr lang="es-MX" sz="6400" dirty="0"/>
              <a:t>Una silla firme con reposabrazos y buena altura disponible.</a:t>
            </a:r>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654266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400" dirty="0"/>
              <a:t>ESTAR PREPARADO PARA LA CIRUGIA</a:t>
            </a:r>
          </a:p>
        </p:txBody>
      </p:sp>
      <p:sp>
        <p:nvSpPr>
          <p:cNvPr id="3" name="Content Placeholder 2"/>
          <p:cNvSpPr>
            <a:spLocks noGrp="1"/>
          </p:cNvSpPr>
          <p:nvPr>
            <p:ph idx="1"/>
          </p:nvPr>
        </p:nvSpPr>
        <p:spPr>
          <a:xfrm>
            <a:off x="2901952" y="1407319"/>
            <a:ext cx="3898899" cy="4214813"/>
          </a:xfrm>
        </p:spPr>
        <p:txBody>
          <a:bodyPr>
            <a:normAutofit fontScale="85000" lnSpcReduction="10000"/>
          </a:bodyPr>
          <a:lstStyle/>
          <a:p>
            <a:pPr marL="0" indent="0">
              <a:buNone/>
            </a:pPr>
            <a:endParaRPr lang="en-US" b="1" dirty="0"/>
          </a:p>
          <a:p>
            <a:pPr lvl="0"/>
            <a:r>
              <a:rPr lang="es-MX" sz="1700" dirty="0"/>
              <a:t>La enfermera de programación se pondrá en contacto con usted la semana antes de la cirugía y le dará instrucciones sobre el día de su cirugía. Por favor, siga sus instrucciones. .</a:t>
            </a:r>
          </a:p>
          <a:p>
            <a:pPr lvl="0"/>
            <a:r>
              <a:rPr lang="es-MX" sz="1700" dirty="0"/>
              <a:t>No coma ni beba nada ocho (8) horas antes de la cirugía programada. Puede beber tanta agua como necesite para tomar sus medicamentos según las instrucciones de su proveedor de atención medica. .</a:t>
            </a:r>
          </a:p>
          <a:p>
            <a:pPr lvl="0"/>
            <a:r>
              <a:rPr lang="es-MX" sz="1700" dirty="0"/>
              <a:t>La limpieza del área quirúrgica con hibiclens según las instrucciones de la enfermera de programación es extremadamente importante para el éxito de la cirugía</a:t>
            </a:r>
          </a:p>
          <a:p>
            <a:pPr lvl="0"/>
            <a:r>
              <a:rPr lang="es-MX" sz="1700" dirty="0"/>
              <a:t>Por favor , quítese el maquillaje, el esmalte de uñas y no aplique crema en el área quirúrgica.  </a:t>
            </a:r>
          </a:p>
          <a:p>
            <a:pPr marL="0" indent="0">
              <a:buNone/>
            </a:pPr>
            <a:r>
              <a:rPr lang="en-US" b="1" dirty="0"/>
              <a:t> </a:t>
            </a:r>
          </a:p>
          <a:p>
            <a:pPr marL="0" indent="0">
              <a:buNone/>
            </a:pPr>
            <a:endParaRPr lang="en-US" b="1" dirty="0"/>
          </a:p>
          <a:p>
            <a:pPr marL="0" indent="0">
              <a:buNone/>
            </a:pPr>
            <a:endParaRPr lang="en-US" dirty="0"/>
          </a:p>
        </p:txBody>
      </p:sp>
      <p:pic>
        <p:nvPicPr>
          <p:cNvPr id="5" name="Picture 7" descr="https://t3.ftcdn.net/jpg/02/84/47/04/240_F_284470436_WKlKN8Fe736SrLdRyzcllPU1Isx4Qyvm.jpg"/>
          <p:cNvPicPr>
            <a:picLocks noChangeAspect="1" noChangeArrowheads="1"/>
          </p:cNvPicPr>
          <p:nvPr/>
        </p:nvPicPr>
        <p:blipFill rotWithShape="1">
          <a:blip r:embed="rId2">
            <a:extLst>
              <a:ext uri="{28A0092B-C50C-407E-A947-70E740481C1C}">
                <a14:useLocalDpi xmlns:a14="http://schemas.microsoft.com/office/drawing/2010/main" val="0"/>
              </a:ext>
            </a:extLst>
          </a:blip>
          <a:srcRect b="8189"/>
          <a:stretch/>
        </p:blipFill>
        <p:spPr bwMode="auto">
          <a:xfrm>
            <a:off x="6976253" y="3771815"/>
            <a:ext cx="1683561" cy="1107366"/>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https://t3.ftcdn.net/jpg/01/94/85/54/240_F_194855499_5H0CDSKrb3yYKNizFqWae6xsvWLBEO5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6253" y="1779372"/>
            <a:ext cx="1669648" cy="1113099"/>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pic>
        <p:nvPicPr>
          <p:cNvPr id="7172" name="Picture 4" descr="https://t3.ftcdn.net/jpg/01/95/61/72/240_F_195617290_XQzfpPqwwOLcULRNAavbLOw3Mu2ASuZp.jpg"/>
          <p:cNvPicPr>
            <a:picLocks noChangeAspect="1" noChangeArrowheads="1"/>
          </p:cNvPicPr>
          <p:nvPr/>
        </p:nvPicPr>
        <p:blipFill rotWithShape="1">
          <a:blip r:embed="rId4">
            <a:extLst>
              <a:ext uri="{28A0092B-C50C-407E-A947-70E740481C1C}">
                <a14:useLocalDpi xmlns:a14="http://schemas.microsoft.com/office/drawing/2010/main" val="0"/>
              </a:ext>
            </a:extLst>
          </a:blip>
          <a:srcRect l="14026"/>
          <a:stretch/>
        </p:blipFill>
        <p:spPr bwMode="auto">
          <a:xfrm>
            <a:off x="6976253" y="3771815"/>
            <a:ext cx="1675008" cy="1107366"/>
          </a:xfrm>
          <a:prstGeom prst="rect">
            <a:avLst/>
          </a:prstGeom>
          <a:noFill/>
          <a:ln>
            <a:solidFill>
              <a:schemeClr val="bg1">
                <a:lumMod val="8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01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400" dirty="0"/>
              <a:t>DĺA DE CIRUGIA</a:t>
            </a:r>
          </a:p>
        </p:txBody>
      </p:sp>
      <p:sp>
        <p:nvSpPr>
          <p:cNvPr id="3" name="Content Placeholder 2"/>
          <p:cNvSpPr>
            <a:spLocks noGrp="1"/>
          </p:cNvSpPr>
          <p:nvPr>
            <p:ph idx="1"/>
          </p:nvPr>
        </p:nvSpPr>
        <p:spPr>
          <a:xfrm>
            <a:off x="2901951" y="1619249"/>
            <a:ext cx="5727699" cy="4365293"/>
          </a:xfrm>
        </p:spPr>
        <p:txBody>
          <a:bodyPr>
            <a:normAutofit fontScale="55000" lnSpcReduction="20000"/>
          </a:bodyPr>
          <a:lstStyle/>
          <a:p>
            <a:pPr marL="0" indent="0">
              <a:buNone/>
            </a:pPr>
            <a:endParaRPr lang="en-US" b="1" dirty="0"/>
          </a:p>
          <a:p>
            <a:pPr lvl="0"/>
            <a:r>
              <a:rPr lang="es-MX" sz="2900" b="1" dirty="0"/>
              <a:t>Necesitara traer: </a:t>
            </a:r>
          </a:p>
          <a:p>
            <a:pPr lvl="1"/>
            <a:r>
              <a:rPr lang="es-MX" sz="2900" dirty="0"/>
              <a:t>Tarjetas de seguro y ID</a:t>
            </a:r>
          </a:p>
          <a:p>
            <a:pPr lvl="1"/>
            <a:r>
              <a:rPr lang="es-MX" sz="2900" dirty="0"/>
              <a:t>Gafas con estuche</a:t>
            </a:r>
          </a:p>
          <a:p>
            <a:pPr lvl="1"/>
            <a:r>
              <a:rPr lang="es-MX" sz="2900" dirty="0"/>
              <a:t>Lista de medicamentos actual</a:t>
            </a:r>
          </a:p>
          <a:p>
            <a:pPr lvl="1"/>
            <a:r>
              <a:rPr lang="es-MX" sz="2900" dirty="0"/>
              <a:t>Ropa holgada( no apretada)</a:t>
            </a:r>
          </a:p>
          <a:p>
            <a:pPr lvl="1"/>
            <a:r>
              <a:rPr lang="es-MX" sz="2900" dirty="0"/>
              <a:t>Artículos de aseo</a:t>
            </a:r>
          </a:p>
          <a:p>
            <a:pPr lvl="1"/>
            <a:r>
              <a:rPr lang="es-MX" sz="2900" dirty="0"/>
              <a:t>CPAP (si es necesario)</a:t>
            </a:r>
          </a:p>
          <a:p>
            <a:pPr lvl="1"/>
            <a:r>
              <a:rPr lang="es-MX" sz="2900" dirty="0"/>
              <a:t>Zapatos de apoyo</a:t>
            </a:r>
          </a:p>
          <a:p>
            <a:pPr lvl="1"/>
            <a:r>
              <a:rPr lang="es-MX" sz="2900" dirty="0"/>
              <a:t>Un dispositivo de asistencia (andador), si tiene uno, para cirugías de extremidades inferiores</a:t>
            </a:r>
          </a:p>
          <a:p>
            <a:pPr marL="377190" lvl="1" indent="0">
              <a:buNone/>
            </a:pPr>
            <a:endParaRPr lang="es-MX" sz="2900" dirty="0"/>
          </a:p>
          <a:p>
            <a:pPr lvl="0"/>
            <a:r>
              <a:rPr lang="es-MX" sz="2900" b="1" dirty="0"/>
              <a:t>NO TRAIGAS:  </a:t>
            </a:r>
          </a:p>
          <a:p>
            <a:pPr lvl="1"/>
            <a:r>
              <a:rPr lang="es-MX" sz="2900" dirty="0"/>
              <a:t>Joyas</a:t>
            </a:r>
          </a:p>
          <a:p>
            <a:pPr lvl="1"/>
            <a:r>
              <a:rPr lang="es-MX" sz="2900" dirty="0"/>
              <a:t>Dinero</a:t>
            </a:r>
          </a:p>
          <a:p>
            <a:pPr lvl="1"/>
            <a:r>
              <a:rPr lang="es-MX" sz="2900" dirty="0"/>
              <a:t>Cremas</a:t>
            </a:r>
          </a:p>
          <a:p>
            <a:pPr lvl="1"/>
            <a:r>
              <a:rPr lang="es-MX" sz="2900" dirty="0"/>
              <a:t>Otros artículos de valor </a:t>
            </a:r>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49360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400" dirty="0"/>
              <a:t>DĺA</a:t>
            </a:r>
            <a:r>
              <a:rPr lang="en-US" sz="2400" dirty="0"/>
              <a:t> DE CIRUGIA</a:t>
            </a:r>
          </a:p>
        </p:txBody>
      </p:sp>
      <p:sp>
        <p:nvSpPr>
          <p:cNvPr id="3" name="Content Placeholder 2"/>
          <p:cNvSpPr>
            <a:spLocks noGrp="1"/>
          </p:cNvSpPr>
          <p:nvPr>
            <p:ph idx="1"/>
          </p:nvPr>
        </p:nvSpPr>
        <p:spPr>
          <a:xfrm>
            <a:off x="2901951" y="1407319"/>
            <a:ext cx="5727699" cy="4214813"/>
          </a:xfrm>
        </p:spPr>
        <p:txBody>
          <a:bodyPr>
            <a:normAutofit fontScale="70000" lnSpcReduction="20000"/>
          </a:bodyPr>
          <a:lstStyle/>
          <a:p>
            <a:pPr marL="0" indent="0">
              <a:buNone/>
            </a:pPr>
            <a:endParaRPr lang="en-US" b="1" dirty="0"/>
          </a:p>
          <a:p>
            <a:pPr lvl="0"/>
            <a:r>
              <a:rPr lang="es-ES" dirty="0"/>
              <a:t>Llegue dos(2) horas antes de la cirugía programada. Entre por la entrada principal y ingreses en la Oficina de Admisión. </a:t>
            </a:r>
          </a:p>
          <a:p>
            <a:pPr lvl="0"/>
            <a:r>
              <a:rPr lang="es-ES" dirty="0"/>
              <a:t>Después de registrarse, se le dirigirá al laboratorio para cualquier prueba requerida. .</a:t>
            </a:r>
          </a:p>
          <a:p>
            <a:pPr lvl="0"/>
            <a:r>
              <a:rPr lang="es-ES" dirty="0"/>
              <a:t>Su próxima llegada será la sala de espera de cirugía.</a:t>
            </a:r>
          </a:p>
          <a:p>
            <a:pPr lvl="0"/>
            <a:r>
              <a:rPr lang="es-ES" dirty="0"/>
              <a:t>El personal de enfermería del quirófano lo acompañara al área de preparación preoperatoria. Se permitirá que una persona de apoyo lo acompañe hasta que lo lleven al quirófano.</a:t>
            </a:r>
          </a:p>
          <a:p>
            <a:r>
              <a:rPr lang="es-ES" dirty="0"/>
              <a:t>Vera a su cirujano y enfermero anestesista registrado certificado (CRNA) para que puedan responder cualquier pregunta de ultima hora.</a:t>
            </a:r>
          </a:p>
          <a:p>
            <a:pPr lvl="0"/>
            <a:r>
              <a:rPr lang="es-ES" dirty="0"/>
              <a:t>El cirujano marcara  su piel en la zona que va operar.  </a:t>
            </a:r>
          </a:p>
          <a:p>
            <a:pPr lvl="0"/>
            <a:r>
              <a:rPr lang="es-ES" dirty="0"/>
              <a:t>Se iniciara una vía intravenosa. Una vez que se hayan recibido todas las demás instrucciones y el personal de la sala de operaciones este listo para su procedimiento, lo llevaran al quirófano.</a:t>
            </a:r>
          </a:p>
          <a:p>
            <a:pPr lvl="0"/>
            <a:r>
              <a:rPr lang="es-ES" dirty="0"/>
              <a:t> Desde el registro hasta que lo lleven al quirófano, se le preguntara con frecuencia sus nombre, fecha de nacimiento y tipo de cirugía. </a:t>
            </a:r>
          </a:p>
          <a:p>
            <a:r>
              <a:rPr lang="es-ES" dirty="0"/>
              <a:t>Su cirugía será realizada por profesionales capacitados(la cirugía probablemente tomar aproximadamente de 2 a 3 horas). </a:t>
            </a:r>
          </a:p>
          <a:p>
            <a:endParaRPr lang="es-ES" dirty="0"/>
          </a:p>
          <a:p>
            <a:pPr marL="0" indent="0">
              <a:buNone/>
            </a:pPr>
            <a:endParaRPr lang="en-US" dirty="0"/>
          </a:p>
        </p:txBody>
      </p:sp>
    </p:spTree>
    <p:extLst>
      <p:ext uri="{BB962C8B-B14F-4D97-AF65-F5344CB8AC3E}">
        <p14:creationId xmlns:p14="http://schemas.microsoft.com/office/powerpoint/2010/main" val="1904198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89" y="1123838"/>
            <a:ext cx="2260000" cy="4601183"/>
          </a:xfrm>
        </p:spPr>
        <p:txBody>
          <a:bodyPr>
            <a:normAutofit/>
          </a:bodyPr>
          <a:lstStyle/>
          <a:p>
            <a:r>
              <a:rPr lang="en-US" sz="2400" dirty="0"/>
              <a:t>RECUPERACIÓN </a:t>
            </a:r>
          </a:p>
        </p:txBody>
      </p:sp>
      <p:sp>
        <p:nvSpPr>
          <p:cNvPr id="3" name="Content Placeholder 2"/>
          <p:cNvSpPr>
            <a:spLocks noGrp="1"/>
          </p:cNvSpPr>
          <p:nvPr>
            <p:ph idx="1"/>
          </p:nvPr>
        </p:nvSpPr>
        <p:spPr>
          <a:xfrm>
            <a:off x="2901951" y="1407319"/>
            <a:ext cx="5727699" cy="4024490"/>
          </a:xfrm>
        </p:spPr>
        <p:txBody>
          <a:bodyPr>
            <a:normAutofit fontScale="85000" lnSpcReduction="10000"/>
          </a:bodyPr>
          <a:lstStyle/>
          <a:p>
            <a:pPr marL="0" indent="0">
              <a:buNone/>
            </a:pPr>
            <a:endParaRPr lang="en-US" b="1" dirty="0"/>
          </a:p>
          <a:p>
            <a:pPr marL="0" indent="0">
              <a:buNone/>
            </a:pPr>
            <a:r>
              <a:rPr lang="en-US" b="1" dirty="0"/>
              <a:t>DESPERTAR DE LA CIRUGIA</a:t>
            </a:r>
            <a:endParaRPr lang="en-US" dirty="0"/>
          </a:p>
          <a:p>
            <a:pPr lvl="0"/>
            <a:r>
              <a:rPr lang="es-MX" dirty="0"/>
              <a:t>Después de la cirugía ira a la Sala de Recuperación(PACU-Unidad de Cuidados Posanestésicos). Medicamentos para el dolor y las nauseas estarán disponibles si es necesario.  </a:t>
            </a:r>
          </a:p>
          <a:p>
            <a:pPr lvl="0"/>
            <a:r>
              <a:rPr lang="es-MX" dirty="0"/>
              <a:t>Usted puede sentir:</a:t>
            </a:r>
          </a:p>
          <a:p>
            <a:pPr lvl="1"/>
            <a:r>
              <a:rPr lang="es-MX" sz="1900" dirty="0"/>
              <a:t>Soñoliento y confundido</a:t>
            </a:r>
          </a:p>
          <a:p>
            <a:pPr lvl="1"/>
            <a:r>
              <a:rPr lang="es-MX" sz="1900" dirty="0"/>
              <a:t>Abrir los ojos será difícil y su vista puede estar borrosa.</a:t>
            </a:r>
          </a:p>
          <a:p>
            <a:pPr lvl="1"/>
            <a:r>
              <a:rPr lang="es-MX" sz="1900" dirty="0"/>
              <a:t>Boca seca</a:t>
            </a:r>
          </a:p>
          <a:p>
            <a:pPr lvl="1"/>
            <a:r>
              <a:rPr lang="es-MX" sz="1900" dirty="0"/>
              <a:t>Dolor alrededor del sitio de la incisión </a:t>
            </a:r>
          </a:p>
          <a:p>
            <a:pPr lvl="1"/>
            <a:r>
              <a:rPr lang="es-MX" sz="1900" dirty="0"/>
              <a:t>Dolor de garganta </a:t>
            </a:r>
          </a:p>
          <a:p>
            <a:pPr lvl="0"/>
            <a:r>
              <a:rPr lang="es-MX" dirty="0"/>
              <a:t>Aquí es donde su familia puede venir a vero.</a:t>
            </a:r>
          </a:p>
          <a:p>
            <a:pPr lvl="0"/>
            <a:r>
              <a:rPr lang="es-MX" dirty="0"/>
              <a:t>Una vez estable, lo llevaran a una habitación de hospital en la Unidad Medico-Quirúrgica.</a:t>
            </a:r>
          </a:p>
          <a:p>
            <a:pPr marL="0" indent="0">
              <a:buNone/>
            </a:pPr>
            <a:endParaRPr lang="en-US" dirty="0"/>
          </a:p>
        </p:txBody>
      </p:sp>
    </p:spTree>
    <p:extLst>
      <p:ext uri="{BB962C8B-B14F-4D97-AF65-F5344CB8AC3E}">
        <p14:creationId xmlns:p14="http://schemas.microsoft.com/office/powerpoint/2010/main" val="194655575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1310</TotalTime>
  <Words>2601</Words>
  <Application>Microsoft Office PowerPoint</Application>
  <PresentationFormat>On-screen Show (4:3)</PresentationFormat>
  <Paragraphs>186</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Corbel</vt:lpstr>
      <vt:lpstr>Wingdings</vt:lpstr>
      <vt:lpstr>Wingdings 2</vt:lpstr>
      <vt:lpstr>Frame</vt:lpstr>
      <vt:lpstr>Guía de reemplazo Articular </vt:lpstr>
      <vt:lpstr>EMPEZANDO SU VIAJE  </vt:lpstr>
      <vt:lpstr>ESTAR PREPARADO PARA LA CIRUGĺA  </vt:lpstr>
      <vt:lpstr>ESTAR PREPARADO PARA LA CIRUGĺA </vt:lpstr>
      <vt:lpstr>ESTAR PREPARADO PARA LA CIRUGĺA </vt:lpstr>
      <vt:lpstr>ESTAR PREPARADO PARA LA CIRUGIA</vt:lpstr>
      <vt:lpstr>DĺA DE CIRUGIA</vt:lpstr>
      <vt:lpstr>DĺA DE CIRUGIA</vt:lpstr>
      <vt:lpstr>RECUPERACIÓN </vt:lpstr>
      <vt:lpstr>ESTANCIA EN EL HOSPITAL</vt:lpstr>
      <vt:lpstr>REHABILITACIÓN EN EL  HOSPITAL</vt:lpstr>
      <vt:lpstr>FACILITAR SU RECUPERACIÓN</vt:lpstr>
      <vt:lpstr>FACILITAR SU RECUPERACIÓN</vt:lpstr>
      <vt:lpstr>FACILITAR SU RECUPERACIÓN</vt:lpstr>
      <vt:lpstr>DIETA</vt:lpstr>
      <vt:lpstr>ALTA HOSPITALARIA</vt:lpstr>
      <vt:lpstr>TERAPIA DESPUES DE SU ALTA</vt:lpstr>
      <vt:lpstr>OBJETIVOS DETALLADOS DE LA TERAPIA</vt:lpstr>
      <vt:lpstr>OBJETIVOS DETALLADOS DE LA TERAPIA</vt:lpstr>
      <vt:lpstr> THERAPIA AMBULATORIO</vt:lpstr>
      <vt:lpstr>COSAS  QUE TIENE QUE VIJILAR EN CASA</vt:lpstr>
      <vt:lpstr>FELICITACIONES!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Joint Replacement Guide</dc:title>
  <dc:creator>Amanda Vasquez</dc:creator>
  <cp:lastModifiedBy>Elia Trujillo</cp:lastModifiedBy>
  <cp:revision>103</cp:revision>
  <cp:lastPrinted>2020-10-07T20:36:14Z</cp:lastPrinted>
  <dcterms:created xsi:type="dcterms:W3CDTF">2020-10-07T16:05:44Z</dcterms:created>
  <dcterms:modified xsi:type="dcterms:W3CDTF">2022-12-22T23:45:50Z</dcterms:modified>
</cp:coreProperties>
</file>